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309" r:id="rId7"/>
    <p:sldId id="260" r:id="rId8"/>
    <p:sldId id="31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1" r:id="rId29"/>
    <p:sldId id="280" r:id="rId30"/>
    <p:sldId id="282" r:id="rId31"/>
    <p:sldId id="283" r:id="rId32"/>
    <p:sldId id="284" r:id="rId33"/>
    <p:sldId id="313" r:id="rId34"/>
    <p:sldId id="314" r:id="rId35"/>
    <p:sldId id="285" r:id="rId36"/>
    <p:sldId id="286" r:id="rId37"/>
    <p:sldId id="287" r:id="rId38"/>
    <p:sldId id="288" r:id="rId39"/>
    <p:sldId id="315" r:id="rId40"/>
    <p:sldId id="289" r:id="rId41"/>
    <p:sldId id="290" r:id="rId42"/>
    <p:sldId id="291" r:id="rId43"/>
    <p:sldId id="292" r:id="rId44"/>
    <p:sldId id="293" r:id="rId45"/>
    <p:sldId id="316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18" autoAdjust="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B7027D-5417-451D-8A99-A72113DA3D76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A005D7-745E-43E0-84B5-1E54F3CB5A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B1895F1-6642-43D4-AF1B-4FC1658885A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EB13C-2B68-4941-B778-730B7D99677C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B76B9A-CD7F-49ED-90CA-F75A3F96E04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D486B-7636-43E0-8B8A-DD462D9727F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90897E-2C8C-4CAC-B6A5-7771C17487C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E54A63-F1E9-41B3-B805-734026950DD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E22426-6A51-4A44-8A88-8D3C6CADD471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61BD5D0-E391-43E3-B325-949746005FC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0C630C-EA78-4DF9-92C1-BD4ED7D14A2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5B7F82-16FF-4516-BEAB-5E9B4646472B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3F6D9C-429A-4A3F-A337-07BED7F413B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0E4CFAC-8747-497F-9391-D272E2EB07F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D72DDA-57A1-4AA8-A83A-0DCA01C0D21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72F9C5-5928-4634-BD52-F5C986DC92A8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4C6C759-6439-40AE-9646-095045BA6BB1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DA5767-9FF1-4161-92C2-E7A20B09F7A6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C870EA-3AEE-4553-8BAF-3BA7AFF5C36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01EBF1-7CAA-48A8-BCAB-66CB39E24566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55134C-23AA-4378-8265-2A72DA0E8AE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32FA22-3B66-473E-80A3-234357339C0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F8683E-15B4-4C1F-8E26-F6E210D9969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3BD9FF5-06A0-4EAE-B63B-944A1072240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DC15E4-E0F8-4B68-A45B-15215D78A002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os estilos de texto Mestres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794799-1570-4B67-9F8A-FC283C190AC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 dirty="0">
                <a:solidFill>
                  <a:srgbClr val="000000"/>
                </a:solidFill>
                <a:latin typeface="Calibri Light"/>
              </a:rPr>
              <a:t>Curso de </a:t>
            </a:r>
            <a:r>
              <a:rPr lang="pt-BR" sz="6000" b="0" strike="noStrike" spc="-1" dirty="0" err="1">
                <a:solidFill>
                  <a:srgbClr val="000000"/>
                </a:solidFill>
                <a:latin typeface="Calibri Light"/>
              </a:rPr>
              <a:t>Flask</a:t>
            </a:r>
            <a:endParaRPr lang="pt-B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Aula 05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Condicionais For e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Imagem 4"/>
          <p:cNvPicPr/>
          <p:nvPr/>
        </p:nvPicPr>
        <p:blipFill>
          <a:blip r:embed="rId2"/>
          <a:srcRect l="22482" t="3373" r="33181" b="45612"/>
          <a:stretch/>
        </p:blipFill>
        <p:spPr>
          <a:xfrm>
            <a:off x="1960080" y="1940560"/>
            <a:ext cx="8118640" cy="4714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Imagem 4"/>
          <p:cNvPicPr/>
          <p:nvPr/>
        </p:nvPicPr>
        <p:blipFill>
          <a:blip r:embed="rId2"/>
          <a:srcRect l="22469" t="4695" r="42092" b="46903"/>
          <a:stretch/>
        </p:blipFill>
        <p:spPr>
          <a:xfrm>
            <a:off x="1883440" y="1761680"/>
            <a:ext cx="7656800" cy="488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4"/>
          <p:cNvPicPr/>
          <p:nvPr/>
        </p:nvPicPr>
        <p:blipFill>
          <a:blip r:embed="rId2"/>
          <a:srcRect t="3838" r="47284" b="75360"/>
          <a:stretch/>
        </p:blipFill>
        <p:spPr>
          <a:xfrm>
            <a:off x="1166040" y="993960"/>
            <a:ext cx="9977040" cy="2212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dirty="0"/>
              <a:t>Vamos melhorar a Home Page.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Algumas TAGS em 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&lt;p&gt; &lt;/p&gt; paragrafo.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não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&lt;li&gt;&lt;/li&gt; lista os elementos da lista.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&lt;h1&gt; &lt;/h1&gt; maior tamanho de um título.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&lt;b&gt; &lt;/b&gt;  texto negrito.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&lt;i&gt; &lt;/i&gt; itálico.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4"/>
          <p:cNvPicPr/>
          <p:nvPr/>
        </p:nvPicPr>
        <p:blipFill>
          <a:blip r:embed="rId2"/>
          <a:srcRect l="3806" t="13509" r="65765" b="13413"/>
          <a:stretch/>
        </p:blipFill>
        <p:spPr>
          <a:xfrm>
            <a:off x="1126440" y="410760"/>
            <a:ext cx="4532040" cy="611820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C91D71-C254-4865-9C90-B08A2B2DDA44}"/>
              </a:ext>
            </a:extLst>
          </p:cNvPr>
          <p:cNvSpPr txBox="1"/>
          <p:nvPr/>
        </p:nvSpPr>
        <p:spPr>
          <a:xfrm>
            <a:off x="4500880" y="329040"/>
            <a:ext cx="318008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EXEMPLO DE TAGS: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m 6"/>
          <p:cNvPicPr/>
          <p:nvPr/>
        </p:nvPicPr>
        <p:blipFill>
          <a:blip r:embed="rId2"/>
          <a:srcRect t="3743" r="82938" b="59423"/>
          <a:stretch/>
        </p:blipFill>
        <p:spPr>
          <a:xfrm>
            <a:off x="1815480" y="453960"/>
            <a:ext cx="4902840" cy="594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for: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Imagem 4"/>
          <p:cNvPicPr/>
          <p:nvPr/>
        </p:nvPicPr>
        <p:blipFill>
          <a:blip r:embed="rId2"/>
          <a:srcRect l="22079" t="4060" r="33480" b="47582"/>
          <a:stretch/>
        </p:blipFill>
        <p:spPr>
          <a:xfrm>
            <a:off x="1630880" y="1883600"/>
            <a:ext cx="7367760" cy="450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690578-E479-C6C3-3454-60379FB97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0" t="5301" r="36875" b="40217"/>
          <a:stretch/>
        </p:blipFill>
        <p:spPr>
          <a:xfrm>
            <a:off x="1584960" y="2010960"/>
            <a:ext cx="7559040" cy="48219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4E6168-855B-58B1-8612-90CA50B85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4" r="58625" b="65564"/>
          <a:stretch/>
        </p:blipFill>
        <p:spPr>
          <a:xfrm>
            <a:off x="822960" y="670560"/>
            <a:ext cx="10239460" cy="4145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Conteúdo: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Jinja2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>
                <a:solidFill>
                  <a:srgbClr val="000000"/>
                </a:solidFill>
                <a:latin typeface="Calibri"/>
              </a:rPr>
              <a:t>HTML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 err="1">
                <a:solidFill>
                  <a:srgbClr val="000000"/>
                </a:solidFill>
                <a:latin typeface="Calibri"/>
              </a:rPr>
              <a:t>JavaScript</a:t>
            </a: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Home Page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Melhorado: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1A4FA-8365-484F-B7E9-77F2B6277AB0}"/>
              </a:ext>
            </a:extLst>
          </p:cNvPr>
          <p:cNvSpPr txBox="1"/>
          <p:nvPr/>
        </p:nvSpPr>
        <p:spPr>
          <a:xfrm>
            <a:off x="9837970" y="2773680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não-ordenada.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1F07BA-A88C-4D9A-AEDC-979B6B770E46}"/>
              </a:ext>
            </a:extLst>
          </p:cNvPr>
          <p:cNvSpPr txBox="1"/>
          <p:nvPr/>
        </p:nvSpPr>
        <p:spPr>
          <a:xfrm>
            <a:off x="9837970" y="3743683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os elementos.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6B1DF7-80CB-B721-50BD-44936504A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0" t="3533" r="33500" b="33992"/>
          <a:stretch/>
        </p:blipFill>
        <p:spPr>
          <a:xfrm>
            <a:off x="2033510" y="1783358"/>
            <a:ext cx="7378310" cy="482164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199B58F-34F7-30EC-CA2A-BD1AD932BC82}"/>
              </a:ext>
            </a:extLst>
          </p:cNvPr>
          <p:cNvCxnSpPr/>
          <p:nvPr/>
        </p:nvCxnSpPr>
        <p:spPr>
          <a:xfrm flipH="1">
            <a:off x="4709160" y="3143012"/>
            <a:ext cx="5128810" cy="60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DA0C0D2-852C-D21D-334D-86C9584F7B3E}"/>
              </a:ext>
            </a:extLst>
          </p:cNvPr>
          <p:cNvCxnSpPr>
            <a:cxnSpLocks/>
          </p:cNvCxnSpPr>
          <p:nvPr/>
        </p:nvCxnSpPr>
        <p:spPr>
          <a:xfrm flipH="1">
            <a:off x="7060490" y="4240792"/>
            <a:ext cx="3387080" cy="147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6"/>
          <p:cNvPicPr/>
          <p:nvPr/>
        </p:nvPicPr>
        <p:blipFill>
          <a:blip r:embed="rId2"/>
          <a:srcRect l="-759" t="4230" r="62067" b="50100"/>
          <a:stretch/>
        </p:blipFill>
        <p:spPr>
          <a:xfrm>
            <a:off x="1285560" y="874800"/>
            <a:ext cx="7593120" cy="50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EXRCÍCIO DE REVISÃO 1: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DADA A LISTA DE NOMES NO FLASK APP, CONSTRUIR UM SCRIPT EM JINJA2 QUE LEIA E IMPRIMA A LISTA DE NOMES. USAR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TAGs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&lt;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&gt; &lt;li&gt; DE HTML.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#SCRIPT FLASK: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@app.route('/index')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index():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usuarios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= [ ‘Ana ', ' Paulo ', 'Pedro' ]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(‘lista.html’, nomes=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usuarios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EXERCÍCIO DE REVISÃO 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Criar um formulário com os seguintes itens: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Nome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Matemática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Física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Química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Colocar 3 notas no formulário, calcular a média aritmética e dar o resultado final. Se a nota for maior ou igual a 6 imprimir aprovado, se não imprimir reprovado.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Estilizar o formulário.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ARQUIVOS ESTÁTICOS: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Os arquivos estáticos de uma aplicação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Flask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são armazenados em um diretório chamado “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” na raiz do projeto.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Dentro deste diretório cria-se novas pastas (chamadas,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) contendo os respectivos tipos de arquivos estáticos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comsuas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respectivas extensões(.CSS, .JS, .PNG).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Na Pasta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static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teremos subpastas: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index.html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pag1.html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style1.css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style2.css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js1.js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js2.js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img1.png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img2.png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Exemplo: Home Page Simples Usando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Imagem 3"/>
          <p:cNvPicPr/>
          <p:nvPr/>
        </p:nvPicPr>
        <p:blipFill>
          <a:blip r:embed="rId2"/>
          <a:srcRect l="30463" t="7360" r="44154" b="68428"/>
          <a:stretch/>
        </p:blipFill>
        <p:spPr>
          <a:xfrm>
            <a:off x="1624320" y="1915920"/>
            <a:ext cx="8943480" cy="479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9885B-7A12-4B71-8964-C0357F19D3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html</a:t>
            </a:r>
            <a:r>
              <a:rPr lang="pt-BR" dirty="0"/>
              <a:t> com arquivo .</a:t>
            </a:r>
            <a:r>
              <a:rPr lang="pt-BR" dirty="0" err="1"/>
              <a:t>css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645C5-56CA-4625-85FD-D4A6522788D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2766420"/>
            <a:ext cx="10515240" cy="3424830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&lt;</a:t>
            </a:r>
            <a:r>
              <a:rPr lang="pt-BR" sz="2400" b="1" dirty="0" err="1"/>
              <a:t>html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&lt;</a:t>
            </a:r>
            <a:r>
              <a:rPr lang="pt-BR" sz="2400" b="1" dirty="0" err="1"/>
              <a:t>head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	&lt;</a:t>
            </a:r>
            <a:r>
              <a:rPr lang="pt-BR" sz="2400" b="1" dirty="0" err="1"/>
              <a:t>title</a:t>
            </a:r>
            <a:r>
              <a:rPr lang="pt-BR" sz="2400" b="1" dirty="0"/>
              <a:t>&gt; ---título--- &lt;/</a:t>
            </a:r>
            <a:r>
              <a:rPr lang="pt-BR" sz="2400" b="1" dirty="0" err="1"/>
              <a:t>title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&lt;/</a:t>
            </a:r>
            <a:r>
              <a:rPr lang="pt-BR" sz="2400" b="1" dirty="0" err="1"/>
              <a:t>head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  &lt;</a:t>
            </a:r>
            <a:r>
              <a:rPr lang="pt-BR" sz="2400" b="1" dirty="0" err="1"/>
              <a:t>body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    &lt;link </a:t>
            </a:r>
            <a:r>
              <a:rPr lang="pt-BR" sz="2400" b="1" dirty="0" err="1"/>
              <a:t>rel</a:t>
            </a:r>
            <a:r>
              <a:rPr lang="pt-BR" sz="2400" b="1" dirty="0"/>
              <a:t>=‘</a:t>
            </a:r>
            <a:r>
              <a:rPr lang="pt-BR" sz="2400" b="1" dirty="0" err="1"/>
              <a:t>stylesheet</a:t>
            </a:r>
            <a:r>
              <a:rPr lang="pt-BR" sz="2400" b="1" dirty="0"/>
              <a:t>’ </a:t>
            </a:r>
            <a:r>
              <a:rPr lang="pt-BR" sz="2400" b="1" dirty="0" err="1"/>
              <a:t>href</a:t>
            </a:r>
            <a:r>
              <a:rPr lang="pt-BR" sz="2400" b="1" dirty="0"/>
              <a:t>=‘{{</a:t>
            </a:r>
            <a:r>
              <a:rPr lang="pt-BR" sz="2400" b="1" dirty="0" err="1"/>
              <a:t>url_for</a:t>
            </a:r>
            <a:r>
              <a:rPr lang="pt-BR" sz="2400" b="1" dirty="0"/>
              <a:t>(‘</a:t>
            </a:r>
            <a:r>
              <a:rPr lang="pt-BR" sz="2400" b="1" dirty="0" err="1"/>
              <a:t>static</a:t>
            </a:r>
            <a:r>
              <a:rPr lang="pt-BR" sz="2400" b="1" dirty="0"/>
              <a:t>’,</a:t>
            </a:r>
            <a:r>
              <a:rPr lang="pt-BR" sz="2400" b="1" dirty="0" err="1"/>
              <a:t>filename</a:t>
            </a:r>
            <a:r>
              <a:rPr lang="pt-BR" sz="2400" b="1" dirty="0"/>
              <a:t>=‘arquivo.css’)}}’&gt;</a:t>
            </a:r>
          </a:p>
          <a:p>
            <a:pPr marL="0" indent="0">
              <a:buNone/>
            </a:pPr>
            <a:r>
              <a:rPr lang="pt-BR" sz="2400" b="1" dirty="0"/>
              <a:t>  &lt;/</a:t>
            </a:r>
            <a:r>
              <a:rPr lang="pt-BR" sz="2400" b="1" dirty="0" err="1"/>
              <a:t>body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&lt;/</a:t>
            </a:r>
            <a:r>
              <a:rPr lang="pt-BR" sz="2400" b="1" dirty="0" err="1"/>
              <a:t>html</a:t>
            </a:r>
            <a:r>
              <a:rPr lang="pt-BR" sz="2400" b="1" dirty="0"/>
              <a:t>&gt;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3899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teste1.html: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Imagem 4"/>
          <p:cNvPicPr/>
          <p:nvPr/>
        </p:nvPicPr>
        <p:blipFill>
          <a:blip r:embed="rId2"/>
          <a:srcRect l="30977" t="5300" r="22611" b="64066"/>
          <a:stretch/>
        </p:blipFill>
        <p:spPr>
          <a:xfrm>
            <a:off x="1243665" y="1938210"/>
            <a:ext cx="9474840" cy="351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Utilizando a função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&lt;link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rel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stylesheet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href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 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/style1.css') }}"&gt;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JINJA2 ENGINE TEMPLATE: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Imagem 4"/>
          <p:cNvPicPr/>
          <p:nvPr/>
        </p:nvPicPr>
        <p:blipFill>
          <a:blip r:embed="rId2"/>
          <a:srcRect l="22826" t="26611" r="41523" b="62324"/>
          <a:stretch/>
        </p:blipFill>
        <p:spPr>
          <a:xfrm>
            <a:off x="662760" y="1560600"/>
            <a:ext cx="10117800" cy="1765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():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2012040"/>
            <a:ext cx="10066680" cy="4480920"/>
          </a:xfrm>
          <a:prstGeom prst="rect">
            <a:avLst/>
          </a:prstGeom>
          <a:solidFill>
            <a:srgbClr val="E3E8F4"/>
          </a:solidFill>
          <a:ln w="0">
            <a:noFill/>
          </a:ln>
        </p:spPr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Utiliza-se a função auxiliar 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Arial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() para gerar a localização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apropriada do arquivo.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primeiro argumento especifica que você está se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vinculando a um arquivo estático.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segundo argumento é o caminho do arquivo dentro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do diretório estático.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CaixaDeTexto 5"/>
          <p:cNvSpPr/>
          <p:nvPr/>
        </p:nvSpPr>
        <p:spPr>
          <a:xfrm>
            <a:off x="3072960" y="769140"/>
            <a:ext cx="78318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= '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/style1.css') </a:t>
            </a: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Template1 style1.css: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Imagem 5"/>
          <p:cNvPicPr/>
          <p:nvPr/>
        </p:nvPicPr>
        <p:blipFill>
          <a:blip r:embed="rId2"/>
          <a:srcRect l="31197" t="3455" r="52613" b="71411"/>
          <a:stretch/>
        </p:blipFill>
        <p:spPr>
          <a:xfrm>
            <a:off x="2464920" y="1947960"/>
            <a:ext cx="5313600" cy="463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Entendendo o Código 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aixaDeTexto 4"/>
          <p:cNvSpPr/>
          <p:nvPr/>
        </p:nvSpPr>
        <p:spPr>
          <a:xfrm>
            <a:off x="1272240" y="1956240"/>
            <a:ext cx="1008108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 código CSS adicionará uma borda, alterará a cor do texto, </a:t>
            </a:r>
            <a:endParaRPr lang="pt-BR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centralizará o texto e formatará o comprimento e altura da caixa.</a:t>
            </a:r>
            <a:endParaRPr lang="pt-BR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83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8FF40-112F-43F2-A46B-CE6E1D7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/>
              <a:t>				A home </a:t>
            </a:r>
            <a:r>
              <a:rPr lang="pt-BR" dirty="0" err="1"/>
              <a:t>page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41617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4"/>
          <p:cNvPicPr/>
          <p:nvPr/>
        </p:nvPicPr>
        <p:blipFill>
          <a:blip r:embed="rId2"/>
          <a:srcRect t="5300" r="2934" b="46276"/>
          <a:stretch/>
        </p:blipFill>
        <p:spPr>
          <a:xfrm>
            <a:off x="0" y="1239840"/>
            <a:ext cx="11833920" cy="3318480"/>
          </a:xfrm>
          <a:prstGeom prst="rect">
            <a:avLst/>
          </a:prstGeom>
          <a:ln w="0">
            <a:noFill/>
          </a:ln>
        </p:spPr>
      </p:pic>
      <p:sp>
        <p:nvSpPr>
          <p:cNvPr id="136" name="Retângulo 5"/>
          <p:cNvSpPr/>
          <p:nvPr/>
        </p:nvSpPr>
        <p:spPr>
          <a:xfrm>
            <a:off x="7553880" y="675720"/>
            <a:ext cx="4505400" cy="781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Template2 syle2.css: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Imagem 4"/>
          <p:cNvPicPr/>
          <p:nvPr/>
        </p:nvPicPr>
        <p:blipFill rotWithShape="1">
          <a:blip r:embed="rId2"/>
          <a:srcRect l="31197" t="3647" r="40979" b="67917"/>
          <a:stretch/>
        </p:blipFill>
        <p:spPr>
          <a:xfrm>
            <a:off x="1870260" y="1823115"/>
            <a:ext cx="7221960" cy="41490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3"/>
          <p:cNvPicPr/>
          <p:nvPr/>
        </p:nvPicPr>
        <p:blipFill>
          <a:blip r:embed="rId2"/>
          <a:srcRect t="2672" r="3042" b="73153"/>
          <a:stretch/>
        </p:blipFill>
        <p:spPr>
          <a:xfrm>
            <a:off x="59400" y="682920"/>
            <a:ext cx="11820600" cy="1657080"/>
          </a:xfrm>
          <a:prstGeom prst="rect">
            <a:avLst/>
          </a:prstGeom>
          <a:ln w="0">
            <a:noFill/>
          </a:ln>
        </p:spPr>
      </p:pic>
      <p:sp>
        <p:nvSpPr>
          <p:cNvPr id="140" name="Retângulo 4"/>
          <p:cNvSpPr/>
          <p:nvPr/>
        </p:nvSpPr>
        <p:spPr>
          <a:xfrm>
            <a:off x="8123760" y="2491560"/>
            <a:ext cx="4068000" cy="688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Imagem 6"/>
          <p:cNvPicPr/>
          <p:nvPr/>
        </p:nvPicPr>
        <p:blipFill>
          <a:blip r:embed="rId2"/>
          <a:srcRect l="31197" t="3071" r="39025" b="66768"/>
          <a:stretch/>
        </p:blipFill>
        <p:spPr>
          <a:xfrm>
            <a:off x="2133720" y="1738080"/>
            <a:ext cx="7712280" cy="439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73B0FC1-32D9-41FC-9650-66B8125E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			</a:t>
            </a:r>
            <a:r>
              <a:rPr lang="pt-BR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pc="-1" dirty="0">
                <a:solidFill>
                  <a:srgbClr val="000000"/>
                </a:solidFill>
                <a:latin typeface="Calibri Light"/>
              </a:rPr>
              <a:t> em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B3EB3BD-A7FB-4AB8-8E29-2BDB5F90BB32}"/>
              </a:ext>
            </a:extLst>
          </p:cNvPr>
          <p:cNvSpPr txBox="1">
            <a:spLocks/>
          </p:cNvSpPr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&lt;script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type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‘arquivo.js }}"&gt;&lt;/script&gt;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1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javascript.html: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Imagem 4"/>
          <p:cNvPicPr/>
          <p:nvPr/>
        </p:nvPicPr>
        <p:blipFill>
          <a:blip r:embed="rId2"/>
          <a:srcRect l="31089" t="3647" r="26740" b="59814"/>
          <a:stretch/>
        </p:blipFill>
        <p:spPr>
          <a:xfrm>
            <a:off x="1418040" y="1815480"/>
            <a:ext cx="8922960" cy="4346280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6149836-78AD-4BFA-9490-9AAAB5D00603}"/>
              </a:ext>
            </a:extLst>
          </p:cNvPr>
          <p:cNvSpPr txBox="1"/>
          <p:nvPr/>
        </p:nvSpPr>
        <p:spPr>
          <a:xfrm>
            <a:off x="2990850" y="6287040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CE184E0-856C-428A-9661-D972BF4DEA74}"/>
              </a:ext>
            </a:extLst>
          </p:cNvPr>
          <p:cNvCxnSpPr>
            <a:cxnSpLocks/>
          </p:cNvCxnSpPr>
          <p:nvPr/>
        </p:nvCxnSpPr>
        <p:spPr>
          <a:xfrm flipH="1" flipV="1">
            <a:off x="4810125" y="4895850"/>
            <a:ext cx="1276350" cy="138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pardrão</a:t>
            </a:r>
            <a:r>
              <a:rPr lang="pt-BR" dirty="0"/>
              <a:t> </a:t>
            </a:r>
            <a:r>
              <a:rPr lang="pt-BR" dirty="0" err="1"/>
              <a:t>Flask</a:t>
            </a:r>
            <a:r>
              <a:rPr lang="pt-BR" dirty="0"/>
              <a:t>: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2655360" y="2520000"/>
            <a:ext cx="8324640" cy="3444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2400" spc="-1" dirty="0" err="1">
                <a:latin typeface="Arial"/>
              </a:rPr>
              <a:t>f</a:t>
            </a:r>
            <a:r>
              <a:rPr lang="pt-BR" sz="2400" b="0" strike="noStrike" spc="-1" dirty="0" err="1">
                <a:latin typeface="Arial"/>
              </a:rPr>
              <a:t>rom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flask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import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Flask,render</a:t>
            </a:r>
            <a:r>
              <a:rPr lang="pt-BR" sz="2400" spc="-1" dirty="0" err="1">
                <a:latin typeface="Arial"/>
              </a:rPr>
              <a:t>_template</a:t>
            </a:r>
            <a:endParaRPr lang="pt-BR" sz="2400" spc="-1" dirty="0">
              <a:latin typeface="Arial"/>
            </a:endParaRPr>
          </a:p>
          <a:p>
            <a:r>
              <a:rPr lang="pt-BR" sz="2400" spc="-1" dirty="0">
                <a:latin typeface="Arial"/>
              </a:rPr>
              <a:t>a</a:t>
            </a:r>
            <a:r>
              <a:rPr lang="pt-BR" sz="2400" b="0" strike="noStrike" spc="-1" dirty="0">
                <a:latin typeface="Arial"/>
              </a:rPr>
              <a:t>pp=</a:t>
            </a:r>
            <a:r>
              <a:rPr lang="pt-BR" sz="2400" b="0" strike="noStrike" spc="-1" dirty="0" err="1">
                <a:latin typeface="Arial"/>
              </a:rPr>
              <a:t>Flask</a:t>
            </a:r>
            <a:r>
              <a:rPr lang="pt-BR" sz="2400" b="0" strike="noStrike" spc="-1" dirty="0">
                <a:latin typeface="Arial"/>
              </a:rPr>
              <a:t>(__</a:t>
            </a:r>
            <a:r>
              <a:rPr lang="pt-BR" sz="2400" b="0" strike="noStrike" spc="-1" dirty="0" err="1">
                <a:latin typeface="Arial"/>
              </a:rPr>
              <a:t>name</a:t>
            </a:r>
            <a:r>
              <a:rPr lang="pt-BR" sz="2400" b="0" strike="noStrike" spc="-1" dirty="0">
                <a:latin typeface="Arial"/>
              </a:rPr>
              <a:t>__)</a:t>
            </a: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home():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---Código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python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---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(‘página.html’, dado=dado)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If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__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name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__ == ”__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main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__”: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spc="-1" dirty="0" err="1">
                <a:solidFill>
                  <a:srgbClr val="000000"/>
                </a:solidFill>
                <a:latin typeface="Calibri"/>
              </a:rPr>
              <a:t>a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pp.run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(debug=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True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pt-BR" sz="24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js1.js: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rcRect l="30762" t="3071" r="37937" b="68702"/>
          <a:stretch/>
        </p:blipFill>
        <p:spPr>
          <a:xfrm>
            <a:off x="1796200" y="1853120"/>
            <a:ext cx="8976960" cy="455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4"/>
          <p:cNvPicPr/>
          <p:nvPr/>
        </p:nvPicPr>
        <p:blipFill>
          <a:blip r:embed="rId2"/>
          <a:srcRect t="5300" r="33696" b="65801"/>
          <a:stretch/>
        </p:blipFill>
        <p:spPr>
          <a:xfrm>
            <a:off x="700560" y="855360"/>
            <a:ext cx="11491200" cy="281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arquivo de imagem: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Picture 2" descr="Ver a imagem de origem"/>
          <p:cNvPicPr/>
          <p:nvPr/>
        </p:nvPicPr>
        <p:blipFill>
          <a:blip r:embed="rId2"/>
          <a:stretch/>
        </p:blipFill>
        <p:spPr>
          <a:xfrm>
            <a:off x="2221560" y="1690560"/>
            <a:ext cx="6476760" cy="437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Imagem 4"/>
          <p:cNvPicPr/>
          <p:nvPr/>
        </p:nvPicPr>
        <p:blipFill>
          <a:blip r:embed="rId2"/>
          <a:srcRect l="30762" t="3263" r="39456" b="67934"/>
          <a:stretch/>
        </p:blipFill>
        <p:spPr>
          <a:xfrm>
            <a:off x="1375280" y="1789680"/>
            <a:ext cx="9022680" cy="49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C262F-A7E8-4FB2-8763-E4AE1CDD6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pt-BR" dirty="0"/>
              <a:t>Imagem: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6C28C-1428-48C5-8959-8E3564E0652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18040" y="3429000"/>
            <a:ext cx="10515240" cy="2407920"/>
          </a:xfrm>
        </p:spPr>
        <p:txBody>
          <a:bodyPr/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class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=“imagem"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‘arquivo.js }}"&gt;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5915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img.1.html: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Imagem 4"/>
          <p:cNvPicPr/>
          <p:nvPr/>
        </p:nvPicPr>
        <p:blipFill>
          <a:blip r:embed="rId2"/>
          <a:srcRect l="30762" t="3263" r="22934" b="62132"/>
          <a:stretch/>
        </p:blipFill>
        <p:spPr>
          <a:xfrm>
            <a:off x="954000" y="2014200"/>
            <a:ext cx="9461520" cy="397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rcRect t="5300" r="5109" b="7419"/>
          <a:stretch/>
        </p:blipFill>
        <p:spPr>
          <a:xfrm>
            <a:off x="0" y="365040"/>
            <a:ext cx="11568960" cy="598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Dimensionando o tamanho da figura</a:t>
            </a:r>
            <a:br>
              <a:rPr sz="4400" dirty="0"/>
            </a:b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criando um script .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Imagem 4"/>
          <p:cNvPicPr/>
          <p:nvPr/>
        </p:nvPicPr>
        <p:blipFill>
          <a:blip r:embed="rId2"/>
          <a:srcRect l="30762" t="3455" r="45113" b="75360"/>
          <a:stretch/>
        </p:blipFill>
        <p:spPr>
          <a:xfrm>
            <a:off x="1590120" y="1914080"/>
            <a:ext cx="8602560" cy="424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Alterando 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Imagem 4"/>
          <p:cNvPicPr/>
          <p:nvPr/>
        </p:nvPicPr>
        <p:blipFill>
          <a:blip r:embed="rId2"/>
          <a:srcRect l="30546" t="2871" r="22283" b="63099"/>
          <a:stretch/>
        </p:blipFill>
        <p:spPr>
          <a:xfrm>
            <a:off x="1203480" y="2107120"/>
            <a:ext cx="9784440" cy="396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m 4"/>
          <p:cNvPicPr/>
          <p:nvPr/>
        </p:nvPicPr>
        <p:blipFill>
          <a:blip r:embed="rId2"/>
          <a:srcRect t="9914" r="41739" b="54595"/>
          <a:stretch/>
        </p:blipFill>
        <p:spPr>
          <a:xfrm>
            <a:off x="861480" y="1277280"/>
            <a:ext cx="10468440" cy="358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B53BE-3D2B-4F98-9729-BDC0145E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72" y="453817"/>
            <a:ext cx="10515240" cy="132516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/>
              <a:t>Construindo </a:t>
            </a:r>
            <a:r>
              <a:rPr lang="pt-BR" dirty="0" err="1"/>
              <a:t>Templates</a:t>
            </a:r>
            <a:r>
              <a:rPr lang="pt-BR" dirty="0"/>
              <a:t> em JINJA2: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A5EA4C-64B6-4F9E-8FDF-B0ABF410992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42771" y="2619968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Vamos usar a linguagem jinja2 nos </a:t>
            </a:r>
            <a:r>
              <a:rPr lang="pt-BR" sz="2000" dirty="0" err="1"/>
              <a:t>templates</a:t>
            </a:r>
            <a:r>
              <a:rPr lang="pt-BR" sz="2000" dirty="0"/>
              <a:t>.</a:t>
            </a:r>
          </a:p>
          <a:p>
            <a:pPr marL="0" indent="0">
              <a:buNone/>
            </a:pPr>
            <a:r>
              <a:rPr lang="pt-BR" sz="2000" dirty="0"/>
              <a:t>A linguagem jinja2 é quem vai fazer o código </a:t>
            </a:r>
            <a:r>
              <a:rPr lang="pt-BR" sz="2000" dirty="0" err="1"/>
              <a:t>python</a:t>
            </a:r>
            <a:r>
              <a:rPr lang="pt-BR" sz="2000" dirty="0"/>
              <a:t> ser lido em HTML.</a:t>
            </a:r>
          </a:p>
        </p:txBody>
      </p:sp>
    </p:spTree>
    <p:extLst>
      <p:ext uri="{BB962C8B-B14F-4D97-AF65-F5344CB8AC3E}">
        <p14:creationId xmlns:p14="http://schemas.microsoft.com/office/powerpoint/2010/main" val="348904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Elaborando uma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Imagem 4"/>
          <p:cNvPicPr/>
          <p:nvPr/>
        </p:nvPicPr>
        <p:blipFill>
          <a:blip r:embed="rId2"/>
          <a:srcRect l="30977" t="3838" r="41959" b="46475"/>
          <a:stretch/>
        </p:blipFill>
        <p:spPr>
          <a:xfrm>
            <a:off x="1855440" y="1865520"/>
            <a:ext cx="7102800" cy="499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home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Imagem 4"/>
          <p:cNvPicPr/>
          <p:nvPr/>
        </p:nvPicPr>
        <p:blipFill>
          <a:blip r:embed="rId2"/>
          <a:srcRect l="31197" t="3071" r="30762" b="66192"/>
          <a:stretch/>
        </p:blipFill>
        <p:spPr>
          <a:xfrm>
            <a:off x="1060200" y="1973400"/>
            <a:ext cx="9713520" cy="441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pag1.html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Imagem 4"/>
          <p:cNvPicPr/>
          <p:nvPr/>
        </p:nvPicPr>
        <p:blipFill>
          <a:blip r:embed="rId2"/>
          <a:srcRect l="31089" t="3263" r="43914" b="72378"/>
          <a:stretch/>
        </p:blipFill>
        <p:spPr>
          <a:xfrm>
            <a:off x="1802160" y="1788840"/>
            <a:ext cx="858708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pag2.html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Imagem 4"/>
          <p:cNvPicPr/>
          <p:nvPr/>
        </p:nvPicPr>
        <p:blipFill>
          <a:blip r:embed="rId2"/>
          <a:srcRect l="30869" t="2680" r="33916" b="75360"/>
          <a:stretch/>
        </p:blipFill>
        <p:spPr>
          <a:xfrm>
            <a:off x="1411040" y="2057480"/>
            <a:ext cx="9526320" cy="333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pag3.html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Imagem 4"/>
          <p:cNvPicPr/>
          <p:nvPr/>
        </p:nvPicPr>
        <p:blipFill>
          <a:blip r:embed="rId2"/>
          <a:srcRect l="31305" t="3455" r="27827" b="73537"/>
          <a:stretch/>
        </p:blipFill>
        <p:spPr>
          <a:xfrm>
            <a:off x="1113120" y="2014200"/>
            <a:ext cx="9965160" cy="315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 4"/>
          <p:cNvPicPr/>
          <p:nvPr/>
        </p:nvPicPr>
        <p:blipFill>
          <a:blip r:embed="rId2"/>
          <a:srcRect t="3838" r="73156" b="76438"/>
          <a:stretch/>
        </p:blipFill>
        <p:spPr>
          <a:xfrm>
            <a:off x="8402040" y="1272960"/>
            <a:ext cx="3789720" cy="1564920"/>
          </a:xfrm>
          <a:prstGeom prst="rect">
            <a:avLst/>
          </a:prstGeom>
          <a:ln w="0">
            <a:noFill/>
          </a:ln>
        </p:spPr>
      </p:pic>
      <p:pic>
        <p:nvPicPr>
          <p:cNvPr id="173" name="Imagem 5"/>
          <p:cNvPicPr/>
          <p:nvPr/>
        </p:nvPicPr>
        <p:blipFill>
          <a:blip r:embed="rId3"/>
          <a:srcRect t="5197" r="74244" b="75087"/>
          <a:stretch/>
        </p:blipFill>
        <p:spPr>
          <a:xfrm>
            <a:off x="8402040" y="2838240"/>
            <a:ext cx="3789720" cy="163080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6"/>
          <p:cNvPicPr/>
          <p:nvPr/>
        </p:nvPicPr>
        <p:blipFill>
          <a:blip r:embed="rId4"/>
          <a:srcRect t="3838" r="65545" b="73729"/>
          <a:stretch/>
        </p:blipFill>
        <p:spPr>
          <a:xfrm>
            <a:off x="8402040" y="4524120"/>
            <a:ext cx="3789720" cy="1386720"/>
          </a:xfrm>
          <a:prstGeom prst="rect">
            <a:avLst/>
          </a:prstGeom>
          <a:ln w="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92D339-2E21-D59B-8F42-9DB204A69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2" r="66375" b="58624"/>
          <a:stretch/>
        </p:blipFill>
        <p:spPr>
          <a:xfrm>
            <a:off x="0" y="718800"/>
            <a:ext cx="8262626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Construindo um botão: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Insira o código: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&lt;button onclick=“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location.href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='/’ “&gt;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retornar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página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principal&lt;/button&gt;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5DA71-C161-4F73-8642-B7B1DCFC91F6}"/>
              </a:ext>
            </a:extLst>
          </p:cNvPr>
          <p:cNvSpPr txBox="1"/>
          <p:nvPr/>
        </p:nvSpPr>
        <p:spPr>
          <a:xfrm>
            <a:off x="2828925" y="4619625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CDDD10F-156C-47A3-98C9-3ECE1DC7719B}"/>
              </a:ext>
            </a:extLst>
          </p:cNvPr>
          <p:cNvCxnSpPr/>
          <p:nvPr/>
        </p:nvCxnSpPr>
        <p:spPr>
          <a:xfrm flipH="1" flipV="1">
            <a:off x="3009900" y="2781300"/>
            <a:ext cx="291465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Melhorando 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Imagem 4"/>
          <p:cNvPicPr/>
          <p:nvPr/>
        </p:nvPicPr>
        <p:blipFill>
          <a:blip r:embed="rId2"/>
          <a:srcRect l="31197" t="7515" r="24349" b="66192"/>
          <a:stretch/>
        </p:blipFill>
        <p:spPr>
          <a:xfrm>
            <a:off x="838080" y="2005520"/>
            <a:ext cx="7412400" cy="337896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5"/>
          <p:cNvPicPr/>
          <p:nvPr/>
        </p:nvPicPr>
        <p:blipFill>
          <a:blip r:embed="rId3"/>
          <a:srcRect l="31417" t="7323" r="46147" b="67159"/>
          <a:stretch/>
        </p:blipFill>
        <p:spPr>
          <a:xfrm>
            <a:off x="8494560" y="2285460"/>
            <a:ext cx="3378960" cy="228708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0D48E3-BCB9-417D-9416-687CFF2CCE65}"/>
              </a:ext>
            </a:extLst>
          </p:cNvPr>
          <p:cNvSpPr txBox="1"/>
          <p:nvPr/>
        </p:nvSpPr>
        <p:spPr>
          <a:xfrm>
            <a:off x="2057400" y="6038850"/>
            <a:ext cx="55435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atributo </a:t>
            </a:r>
            <a:r>
              <a:rPr lang="pt-BR" dirty="0" err="1"/>
              <a:t>href</a:t>
            </a:r>
            <a:r>
              <a:rPr lang="pt-BR" dirty="0"/>
              <a:t> especifica o destino de um link.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E27EA52-4F97-46C0-A0F6-BB6A018DF7DE}"/>
              </a:ext>
            </a:extLst>
          </p:cNvPr>
          <p:cNvCxnSpPr/>
          <p:nvPr/>
        </p:nvCxnSpPr>
        <p:spPr>
          <a:xfrm flipH="1" flipV="1">
            <a:off x="2486025" y="4410075"/>
            <a:ext cx="438150" cy="162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3"/>
          <p:cNvPicPr/>
          <p:nvPr/>
        </p:nvPicPr>
        <p:blipFill>
          <a:blip r:embed="rId2"/>
          <a:srcRect t="4614" r="59892" b="61549"/>
          <a:stretch/>
        </p:blipFill>
        <p:spPr>
          <a:xfrm>
            <a:off x="477000" y="437400"/>
            <a:ext cx="11237400" cy="532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FIM: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m 4"/>
          <p:cNvPicPr/>
          <p:nvPr/>
        </p:nvPicPr>
        <p:blipFill>
          <a:blip r:embed="rId2"/>
          <a:srcRect l="21407" r="33098" b="62759"/>
          <a:stretch/>
        </p:blipFill>
        <p:spPr>
          <a:xfrm>
            <a:off x="1656360" y="1934400"/>
            <a:ext cx="8878680" cy="40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883F7-2732-4746-935E-2D53FFFC61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 err="1"/>
              <a:t>Templete</a:t>
            </a:r>
            <a:r>
              <a:rPr lang="pt-BR" dirty="0"/>
              <a:t> no padrão </a:t>
            </a:r>
            <a:r>
              <a:rPr lang="pt-BR" dirty="0" err="1"/>
              <a:t>html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7D45B-FFF1-4C33-8409-AD0CECBC977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93186" y="3054974"/>
            <a:ext cx="10515240" cy="2813166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&lt;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	&lt;</a:t>
            </a:r>
            <a:r>
              <a:rPr lang="pt-BR" sz="2000" dirty="0" err="1"/>
              <a:t>title</a:t>
            </a:r>
            <a:r>
              <a:rPr lang="pt-BR" sz="2000" dirty="0"/>
              <a:t>&gt; ---título--- &lt;/</a:t>
            </a:r>
            <a:r>
              <a:rPr lang="pt-BR" sz="2000" dirty="0" err="1"/>
              <a:t>title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&lt;/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&lt;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  ---Código---</a:t>
            </a:r>
          </a:p>
          <a:p>
            <a:pPr marL="0" indent="0">
              <a:buNone/>
            </a:pPr>
            <a:r>
              <a:rPr lang="pt-BR" sz="2000" dirty="0"/>
              <a:t>  &lt;/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&lt;/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81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linguagem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Imagem 4"/>
          <p:cNvPicPr/>
          <p:nvPr/>
        </p:nvPicPr>
        <p:blipFill>
          <a:blip r:embed="rId2"/>
          <a:srcRect l="21722" t="2857" r="42598" b="37189"/>
          <a:stretch/>
        </p:blipFill>
        <p:spPr>
          <a:xfrm>
            <a:off x="2891120" y="1871800"/>
            <a:ext cx="6669440" cy="486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m 4"/>
          <p:cNvPicPr/>
          <p:nvPr/>
        </p:nvPicPr>
        <p:blipFill>
          <a:blip r:embed="rId2"/>
          <a:srcRect t="3647" r="69786" b="66192"/>
          <a:stretch/>
        </p:blipFill>
        <p:spPr>
          <a:xfrm>
            <a:off x="1126440" y="797160"/>
            <a:ext cx="838332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955</Words>
  <Application>Microsoft Office PowerPoint</Application>
  <PresentationFormat>Widescreen</PresentationFormat>
  <Paragraphs>141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Curso de Flask</vt:lpstr>
      <vt:lpstr>Conteúdo:</vt:lpstr>
      <vt:lpstr>JINJA2 ENGINE TEMPLATE:</vt:lpstr>
      <vt:lpstr>Template pardrão Flask:</vt:lpstr>
      <vt:lpstr>Construindo Templates em JINJA2:</vt:lpstr>
      <vt:lpstr>CONDICIONAL IF:</vt:lpstr>
      <vt:lpstr>Templete no padrão html:</vt:lpstr>
      <vt:lpstr>Template html com linguagem jinja2:</vt:lpstr>
      <vt:lpstr>Apresentação do PowerPoint</vt:lpstr>
      <vt:lpstr>Condicionais For e IF:</vt:lpstr>
      <vt:lpstr>Template html com jinja2:</vt:lpstr>
      <vt:lpstr>Apresentação do PowerPoint</vt:lpstr>
      <vt:lpstr>Vamos melhorar a Home Page.</vt:lpstr>
      <vt:lpstr>Algumas TAGS em HTML:</vt:lpstr>
      <vt:lpstr>Apresentação do PowerPoint</vt:lpstr>
      <vt:lpstr>Apresentação do PowerPoint</vt:lpstr>
      <vt:lpstr>Condicional for:</vt:lpstr>
      <vt:lpstr>Template html com jinja2:</vt:lpstr>
      <vt:lpstr>Apresentação do PowerPoint</vt:lpstr>
      <vt:lpstr>Template Melhorado:</vt:lpstr>
      <vt:lpstr>Apresentação do PowerPoint</vt:lpstr>
      <vt:lpstr>EXRCÍCIO DE REVISÃO 1:</vt:lpstr>
      <vt:lpstr>EXERCÍCIO DE REVISÃO 2:</vt:lpstr>
      <vt:lpstr>ARQUIVOS ESTÁTICOS:</vt:lpstr>
      <vt:lpstr>Na Pasta static teremos subpastas:</vt:lpstr>
      <vt:lpstr>Exemplo: Home Page Simples Usando html e css.</vt:lpstr>
      <vt:lpstr>Template html com arquivo .css:</vt:lpstr>
      <vt:lpstr>Template teste1.html:</vt:lpstr>
      <vt:lpstr>Utilizando a função url_for:</vt:lpstr>
      <vt:lpstr>url_for():</vt:lpstr>
      <vt:lpstr>Template1 style1.css:</vt:lpstr>
      <vt:lpstr>Entendendo o Código CSS:</vt:lpstr>
      <vt:lpstr>    A home page:</vt:lpstr>
      <vt:lpstr>Apresentação do PowerPoint</vt:lpstr>
      <vt:lpstr>Template2 syle2.css:</vt:lpstr>
      <vt:lpstr>Apresentação do PowerPoint</vt:lpstr>
      <vt:lpstr>Trabalhando com JavaScript:</vt:lpstr>
      <vt:lpstr>   template em Javascript:</vt:lpstr>
      <vt:lpstr>Template javascript.html:</vt:lpstr>
      <vt:lpstr>Script JavaScript js1.js:</vt:lpstr>
      <vt:lpstr>Apresentação do PowerPoint</vt:lpstr>
      <vt:lpstr>Trabalhando com arquivo de imagem:</vt:lpstr>
      <vt:lpstr>Script:</vt:lpstr>
      <vt:lpstr>Imagem:</vt:lpstr>
      <vt:lpstr>Template img.1.html:</vt:lpstr>
      <vt:lpstr>Apresentação do PowerPoint</vt:lpstr>
      <vt:lpstr>Dimensionando o tamanho da figura criando um script .css:</vt:lpstr>
      <vt:lpstr>Alterando o template:</vt:lpstr>
      <vt:lpstr>Apresentação do PowerPoint</vt:lpstr>
      <vt:lpstr>Elaborando uma home-page:</vt:lpstr>
      <vt:lpstr>Template: home</vt:lpstr>
      <vt:lpstr>Template: pag1.html</vt:lpstr>
      <vt:lpstr>Template: pag2.html</vt:lpstr>
      <vt:lpstr>Template: pag3.html</vt:lpstr>
      <vt:lpstr>Apresentação do PowerPoint</vt:lpstr>
      <vt:lpstr>Construindo um botão:</vt:lpstr>
      <vt:lpstr>Melhorando a home-page com html e css.</vt:lpstr>
      <vt:lpstr>Apresentação do PowerPoint</vt:lpstr>
      <vt:lpstr>FIM: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Flask</dc:title>
  <dc:subject/>
  <dc:creator>Dourival Júnior</dc:creator>
  <dc:description/>
  <cp:lastModifiedBy>Dourival Júnior</cp:lastModifiedBy>
  <cp:revision>26</cp:revision>
  <dcterms:created xsi:type="dcterms:W3CDTF">2022-11-27T19:47:17Z</dcterms:created>
  <dcterms:modified xsi:type="dcterms:W3CDTF">2022-12-06T15:19:57Z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51</vt:i4>
  </property>
</Properties>
</file>